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/>
    <p:restoredTop sz="94715"/>
  </p:normalViewPr>
  <p:slideViewPr>
    <p:cSldViewPr snapToGrid="0" snapToObjects="1">
      <p:cViewPr>
        <p:scale>
          <a:sx n="156" d="100"/>
          <a:sy n="156" d="100"/>
        </p:scale>
        <p:origin x="-128" y="-461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1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2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2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2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DAB3A-E6C8-5343-B560-D627A850AD16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72EDB-8B4B-2C42-8CB2-1047DC46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546" r="1" b="13112"/>
          <a:stretch/>
        </p:blipFill>
        <p:spPr>
          <a:xfrm>
            <a:off x="-1" y="1"/>
            <a:ext cx="7788927" cy="22415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860762"/>
            <a:ext cx="7788927" cy="447284"/>
          </a:xfrm>
          <a:prstGeom prst="rect">
            <a:avLst/>
          </a:prstGeom>
          <a:solidFill>
            <a:srgbClr val="CF7F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80" b="1" dirty="0" smtClean="0">
                <a:solidFill>
                  <a:schemeClr val="bg1"/>
                </a:solidFill>
                <a:latin typeface="Arial Narrow"/>
                <a:cs typeface="Arial Narrow"/>
              </a:rPr>
              <a:t>DISCIPLINED MARKETER</a:t>
            </a:r>
            <a:r>
              <a:rPr lang="en-US" sz="1780" b="1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TM</a:t>
            </a:r>
            <a:r>
              <a:rPr lang="en-US" sz="1780" b="1" dirty="0" smtClean="0">
                <a:solidFill>
                  <a:schemeClr val="bg1"/>
                </a:solidFill>
                <a:latin typeface="Arial Narrow"/>
                <a:cs typeface="Arial Narrow"/>
              </a:rPr>
              <a:t> PROFESSIONALLY MANAGED PRICING PROGRAMS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1" y="2919662"/>
            <a:ext cx="7144512" cy="55656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556356"/>
            <a:ext cx="7772400" cy="150204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401" y="2370556"/>
            <a:ext cx="6828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latin typeface="Arial Narrow"/>
                <a:cs typeface="Arial Narrow"/>
              </a:rPr>
              <a:t>Hypothetical </a:t>
            </a:r>
            <a:r>
              <a:rPr lang="en-US" sz="1350" dirty="0" err="1" smtClean="0">
                <a:latin typeface="Arial Narrow"/>
                <a:cs typeface="Arial Narrow"/>
              </a:rPr>
              <a:t>Backtested</a:t>
            </a:r>
            <a:r>
              <a:rPr lang="en-US" sz="1350" dirty="0" smtClean="0">
                <a:latin typeface="Arial Narrow"/>
                <a:cs typeface="Arial Narrow"/>
              </a:rPr>
              <a:t> Performance Data [7/5/2016]  |  </a:t>
            </a:r>
            <a:r>
              <a:rPr lang="en-US" sz="1350" dirty="0">
                <a:latin typeface="Arial Narrow"/>
                <a:cs typeface="Arial Narrow"/>
              </a:rPr>
              <a:t>Standard Length Programs [Jan. 1 – Oct. 31]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401" y="2625742"/>
            <a:ext cx="4188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 Narrow"/>
                <a:cs typeface="Arial Narrow"/>
              </a:rPr>
              <a:t>*BACKTESTED data, not actual returns (before accounting for commissions and fees)</a:t>
            </a:r>
          </a:p>
        </p:txBody>
      </p:sp>
      <p:pic>
        <p:nvPicPr>
          <p:cNvPr id="15" name="Picture 14" descr="cor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84" y="2439304"/>
            <a:ext cx="623276" cy="3793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93696" y="3102094"/>
            <a:ext cx="83291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Benchmark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6613" y="3102094"/>
            <a:ext cx="6026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Criterion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9278" y="3102094"/>
            <a:ext cx="5199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Ultra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595" y="9249124"/>
            <a:ext cx="6600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© 2016 </a:t>
            </a:r>
            <a:r>
              <a:rPr lang="en-US" sz="1000" dirty="0" smtClean="0">
                <a:latin typeface="Arial Narrow"/>
                <a:cs typeface="Arial Narrow"/>
              </a:rPr>
              <a:t>[insert firm’s name]. </a:t>
            </a:r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All Rights Reserved.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The risk of loss in entering into HTA contracts or trading commodity futures contracts can be substantial.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You should, therefore, carefully consider whether such contracts are suitable for you in light of your circumstances and financial resources.</a:t>
            </a:r>
          </a:p>
          <a:p>
            <a:endParaRPr lang="en-US" sz="1000" dirty="0"/>
          </a:p>
        </p:txBody>
      </p:sp>
      <p:sp>
        <p:nvSpPr>
          <p:cNvPr id="25" name="Rectangle 24"/>
          <p:cNvSpPr/>
          <p:nvPr/>
        </p:nvSpPr>
        <p:spPr>
          <a:xfrm>
            <a:off x="0" y="8428635"/>
            <a:ext cx="7772400" cy="670678"/>
          </a:xfrm>
          <a:prstGeom prst="rect">
            <a:avLst/>
          </a:prstGeom>
          <a:solidFill>
            <a:srgbClr val="98C2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CONTACT </a:t>
            </a:r>
            <a:r>
              <a:rPr lang="en-US" b="1" dirty="0" smtClean="0">
                <a:latin typeface="Arial Narrow"/>
                <a:cs typeface="Arial Narrow"/>
              </a:rPr>
              <a:t>[INSERT FIRM’S NAME] FOR </a:t>
            </a:r>
            <a:r>
              <a:rPr lang="en-US" b="1" dirty="0" smtClean="0">
                <a:latin typeface="Arial Narrow"/>
                <a:cs typeface="Arial Narrow"/>
              </a:rPr>
              <a:t>MORE INFO:  </a:t>
            </a:r>
            <a:r>
              <a:rPr lang="en-US" sz="1400" dirty="0" smtClean="0">
                <a:latin typeface="Arial Narrow"/>
                <a:cs typeface="Arial Narrow"/>
              </a:rPr>
              <a:t>phone</a:t>
            </a:r>
            <a:r>
              <a:rPr lang="en-US" sz="1400" dirty="0" smtClean="0">
                <a:latin typeface="Arial Narrow"/>
                <a:cs typeface="Arial Narrow"/>
              </a:rPr>
              <a:t> number |  email address</a:t>
            </a:r>
            <a:endParaRPr lang="en-US" sz="1400" dirty="0">
              <a:latin typeface="Arial Narrow"/>
              <a:cs typeface="Arial Narrow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94595" y="9068516"/>
            <a:ext cx="718321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Triangle 19"/>
          <p:cNvSpPr/>
          <p:nvPr/>
        </p:nvSpPr>
        <p:spPr>
          <a:xfrm rot="5400000">
            <a:off x="1225033" y="-1225033"/>
            <a:ext cx="2062278" cy="4512344"/>
          </a:xfrm>
          <a:prstGeom prst="rtTriangle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372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665" r="1" b="18988"/>
          <a:stretch/>
        </p:blipFill>
        <p:spPr>
          <a:xfrm>
            <a:off x="0" y="1"/>
            <a:ext cx="7772400" cy="22415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860762"/>
            <a:ext cx="7788927" cy="447284"/>
          </a:xfrm>
          <a:prstGeom prst="rect">
            <a:avLst/>
          </a:prstGeom>
          <a:solidFill>
            <a:srgbClr val="CF7F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80" b="1" dirty="0" smtClean="0">
                <a:solidFill>
                  <a:schemeClr val="bg1"/>
                </a:solidFill>
                <a:latin typeface="Arial Narrow"/>
                <a:cs typeface="Arial Narrow"/>
              </a:rPr>
              <a:t>DISCIPLINED MARKETER</a:t>
            </a:r>
            <a:r>
              <a:rPr lang="en-US" sz="1780" b="1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TM</a:t>
            </a:r>
            <a:r>
              <a:rPr lang="en-US" sz="1780" b="1" dirty="0" smtClean="0">
                <a:solidFill>
                  <a:schemeClr val="bg1"/>
                </a:solidFill>
                <a:latin typeface="Arial Narrow"/>
                <a:cs typeface="Arial Narrow"/>
              </a:rPr>
              <a:t> PROFESSIONALLY MANAGED PRICING PROGRAMS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1" y="2919662"/>
            <a:ext cx="7144512" cy="55656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556356"/>
            <a:ext cx="7772400" cy="150204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0401" y="2370556"/>
            <a:ext cx="6828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latin typeface="Arial Narrow"/>
                <a:cs typeface="Arial Narrow"/>
              </a:rPr>
              <a:t>Hypothetical </a:t>
            </a:r>
            <a:r>
              <a:rPr lang="en-US" sz="1350" dirty="0" err="1" smtClean="0">
                <a:latin typeface="Arial Narrow"/>
                <a:cs typeface="Arial Narrow"/>
              </a:rPr>
              <a:t>Backtested</a:t>
            </a:r>
            <a:r>
              <a:rPr lang="en-US" sz="1350" dirty="0" smtClean="0">
                <a:latin typeface="Arial Narrow"/>
                <a:cs typeface="Arial Narrow"/>
              </a:rPr>
              <a:t> Performance Data [7/5/2016]  |  </a:t>
            </a:r>
            <a:r>
              <a:rPr lang="en-US" sz="1350" dirty="0">
                <a:latin typeface="Arial Narrow"/>
                <a:cs typeface="Arial Narrow"/>
              </a:rPr>
              <a:t>Standard Length Programs [Jan. 1 – Oct. 31]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401" y="2625742"/>
            <a:ext cx="4188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 Narrow"/>
                <a:cs typeface="Arial Narrow"/>
              </a:rPr>
              <a:t>*BACKTESTED data, not actual returns (before accounting for commissions and fees)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06" y="2439304"/>
            <a:ext cx="577832" cy="3793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93696" y="3102094"/>
            <a:ext cx="83291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Benchmark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6613" y="3102094"/>
            <a:ext cx="6026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Criterion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278" y="3102094"/>
            <a:ext cx="5199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latin typeface="Arial Narrow"/>
                <a:cs typeface="Arial Narrow"/>
              </a:rPr>
              <a:t>Ultra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595" y="9249124"/>
            <a:ext cx="6600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arrow"/>
                <a:cs typeface="Arial Narrow"/>
              </a:rPr>
              <a:t>© 2016 [insert firm’s name]. All Rights Reserved.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The </a:t>
            </a:r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risk of loss in entering into HTA contracts or trading commodity futures contracts can be substantial.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You should, therefore, carefully consider whether such contracts are suitable for you in light of your circumstances and financial resources.</a:t>
            </a:r>
          </a:p>
          <a:p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0" y="8428635"/>
            <a:ext cx="7772400" cy="670678"/>
          </a:xfrm>
          <a:prstGeom prst="rect">
            <a:avLst/>
          </a:prstGeom>
          <a:solidFill>
            <a:srgbClr val="98C2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/>
                <a:cs typeface="Arial Narrow"/>
              </a:rPr>
              <a:t>CONTACT [INSERT FIRM’S NAME] FOR MORE INFO:  </a:t>
            </a:r>
            <a:r>
              <a:rPr lang="en-US" sz="1400" dirty="0">
                <a:latin typeface="Arial Narrow"/>
                <a:cs typeface="Arial Narrow"/>
              </a:rPr>
              <a:t>phone number |  email address</a:t>
            </a:r>
            <a:endParaRPr lang="en-US" sz="1400" dirty="0">
              <a:latin typeface="Arial Narrow"/>
              <a:cs typeface="Arial Narrow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94595" y="9068516"/>
            <a:ext cx="718321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/>
        </p:nvSpPr>
        <p:spPr>
          <a:xfrm rot="5400000">
            <a:off x="1225033" y="-1225033"/>
            <a:ext cx="2062278" cy="4512344"/>
          </a:xfrm>
          <a:prstGeom prst="rtTriangle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372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222</Words>
  <Application>Microsoft Macintosh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 Narrow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Root3 Growth Marketing</dc:creator>
  <cp:lastModifiedBy>Root3 Marketing2</cp:lastModifiedBy>
  <cp:revision>19</cp:revision>
  <dcterms:created xsi:type="dcterms:W3CDTF">2016-10-17T19:21:02Z</dcterms:created>
  <dcterms:modified xsi:type="dcterms:W3CDTF">2016-11-02T18:20:41Z</dcterms:modified>
</cp:coreProperties>
</file>