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6"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E80"/>
    <a:srgbClr val="98C21F"/>
    <a:srgbClr val="CF7F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8"/>
    <p:restoredTop sz="94660"/>
  </p:normalViewPr>
  <p:slideViewPr>
    <p:cSldViewPr snapToGrid="0" snapToObjects="1">
      <p:cViewPr>
        <p:scale>
          <a:sx n="165" d="100"/>
          <a:sy n="165" d="100"/>
        </p:scale>
        <p:origin x="1112" y="14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92450-42BA-4F4C-850F-D98588F0CCE1}" type="datetimeFigureOut">
              <a:rPr lang="en-US" smtClean="0"/>
              <a:t>11/2/16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9D2F9-D464-084E-BC23-8BC509FE6108}" type="slidenum">
              <a:rPr lang="en-US" smtClean="0"/>
              <a:t>‹#›</a:t>
            </a:fld>
            <a:endParaRPr lang="en-US"/>
          </a:p>
        </p:txBody>
      </p:sp>
    </p:spTree>
    <p:extLst>
      <p:ext uri="{BB962C8B-B14F-4D97-AF65-F5344CB8AC3E}">
        <p14:creationId xmlns:p14="http://schemas.microsoft.com/office/powerpoint/2010/main" val="3686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9D2F9-D464-084E-BC23-8BC509FE6108}" type="slidenum">
              <a:rPr lang="en-US" smtClean="0"/>
              <a:t>1</a:t>
            </a:fld>
            <a:endParaRPr lang="en-US"/>
          </a:p>
        </p:txBody>
      </p:sp>
    </p:spTree>
    <p:extLst>
      <p:ext uri="{BB962C8B-B14F-4D97-AF65-F5344CB8AC3E}">
        <p14:creationId xmlns:p14="http://schemas.microsoft.com/office/powerpoint/2010/main" val="210516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E832E-53FB-2B48-B017-F6391BB63E5E}"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2277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E832E-53FB-2B48-B017-F6391BB63E5E}"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82352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E832E-53FB-2B48-B017-F6391BB63E5E}"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149191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E832E-53FB-2B48-B017-F6391BB63E5E}"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77010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E832E-53FB-2B48-B017-F6391BB63E5E}"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289116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E832E-53FB-2B48-B017-F6391BB63E5E}" type="datetimeFigureOut">
              <a:rPr lang="en-US" smtClean="0"/>
              <a:pPr/>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63346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E832E-53FB-2B48-B017-F6391BB63E5E}" type="datetimeFigureOut">
              <a:rPr lang="en-US" smtClean="0"/>
              <a:pPr/>
              <a:t>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47392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E832E-53FB-2B48-B017-F6391BB63E5E}" type="datetimeFigureOut">
              <a:rPr lang="en-US" smtClean="0"/>
              <a:pPr/>
              <a:t>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30087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E832E-53FB-2B48-B017-F6391BB63E5E}" type="datetimeFigureOut">
              <a:rPr lang="en-US" smtClean="0"/>
              <a:pPr/>
              <a:t>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19320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E832E-53FB-2B48-B017-F6391BB63E5E}" type="datetimeFigureOut">
              <a:rPr lang="en-US" smtClean="0"/>
              <a:pPr/>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110482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E832E-53FB-2B48-B017-F6391BB63E5E}" type="datetimeFigureOut">
              <a:rPr lang="en-US" smtClean="0"/>
              <a:pPr/>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66A91-DD39-794B-8160-4864AA0C0B98}" type="slidenum">
              <a:rPr lang="en-US" smtClean="0"/>
              <a:pPr/>
              <a:t>‹#›</a:t>
            </a:fld>
            <a:endParaRPr lang="en-US"/>
          </a:p>
        </p:txBody>
      </p:sp>
    </p:spTree>
    <p:extLst>
      <p:ext uri="{BB962C8B-B14F-4D97-AF65-F5344CB8AC3E}">
        <p14:creationId xmlns:p14="http://schemas.microsoft.com/office/powerpoint/2010/main" val="3281164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076E832E-53FB-2B48-B017-F6391BB63E5E}" type="datetimeFigureOut">
              <a:rPr lang="en-US" smtClean="0"/>
              <a:pPr/>
              <a:t>11/2/16</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93D66A91-DD39-794B-8160-4864AA0C0B98}" type="slidenum">
              <a:rPr lang="en-US" smtClean="0"/>
              <a:pPr/>
              <a:t>‹#›</a:t>
            </a:fld>
            <a:endParaRPr lang="en-US"/>
          </a:p>
        </p:txBody>
      </p:sp>
    </p:spTree>
    <p:extLst>
      <p:ext uri="{BB962C8B-B14F-4D97-AF65-F5344CB8AC3E}">
        <p14:creationId xmlns:p14="http://schemas.microsoft.com/office/powerpoint/2010/main" val="57415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001" b="28116"/>
          <a:stretch/>
        </p:blipFill>
        <p:spPr>
          <a:xfrm>
            <a:off x="0" y="0"/>
            <a:ext cx="7772400" cy="3209759"/>
          </a:xfrm>
          <a:prstGeom prst="rect">
            <a:avLst/>
          </a:prstGeom>
        </p:spPr>
      </p:pic>
      <p:sp>
        <p:nvSpPr>
          <p:cNvPr id="7" name="Rectangle 6"/>
          <p:cNvSpPr/>
          <p:nvPr/>
        </p:nvSpPr>
        <p:spPr>
          <a:xfrm>
            <a:off x="0" y="3016971"/>
            <a:ext cx="7772400" cy="630975"/>
          </a:xfrm>
          <a:prstGeom prst="rect">
            <a:avLst/>
          </a:prstGeom>
          <a:solidFill>
            <a:srgbClr val="CF7F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50" b="1" dirty="0" smtClean="0">
                <a:solidFill>
                  <a:schemeClr val="bg1"/>
                </a:solidFill>
                <a:latin typeface="Arial Narrow"/>
                <a:cs typeface="Arial Narrow"/>
              </a:rPr>
              <a:t>PROFESSIONALLY MANAGED PRICING PROGRAMS</a:t>
            </a:r>
          </a:p>
        </p:txBody>
      </p:sp>
      <p:sp>
        <p:nvSpPr>
          <p:cNvPr id="9" name="TextBox 8"/>
          <p:cNvSpPr txBox="1"/>
          <p:nvPr/>
        </p:nvSpPr>
        <p:spPr>
          <a:xfrm>
            <a:off x="239137" y="3802687"/>
            <a:ext cx="7294127" cy="803297"/>
          </a:xfrm>
          <a:prstGeom prst="rect">
            <a:avLst/>
          </a:prstGeom>
          <a:noFill/>
        </p:spPr>
        <p:txBody>
          <a:bodyPr wrap="square" rtlCol="0">
            <a:spAutoFit/>
          </a:bodyPr>
          <a:lstStyle/>
          <a:p>
            <a:pPr algn="just">
              <a:lnSpc>
                <a:spcPct val="130000"/>
              </a:lnSpc>
            </a:pPr>
            <a:r>
              <a:rPr lang="en-US" sz="1200" dirty="0" smtClean="0">
                <a:latin typeface="Arial Narrow"/>
                <a:cs typeface="Arial Narrow"/>
              </a:rPr>
              <a:t>We offer two suites of managed programs designed to help you diversify your risk management strategy. The Disciplined Marketer</a:t>
            </a:r>
            <a:r>
              <a:rPr lang="en-US" sz="1200" baseline="30000" dirty="0" smtClean="0">
                <a:latin typeface="Arial Narrow"/>
                <a:cs typeface="Arial Narrow"/>
              </a:rPr>
              <a:t>®</a:t>
            </a:r>
            <a:r>
              <a:rPr lang="en-US" sz="1200" dirty="0" smtClean="0">
                <a:latin typeface="Arial Narrow"/>
                <a:cs typeface="Arial Narrow"/>
              </a:rPr>
              <a:t> Suite leverages back-tested systematic trading methodology to make hedging decisions while the Professional Marketer</a:t>
            </a:r>
            <a:r>
              <a:rPr lang="en-US" sz="1200" baseline="30000" dirty="0" smtClean="0">
                <a:latin typeface="Arial Narrow"/>
                <a:cs typeface="Arial Narrow"/>
              </a:rPr>
              <a:t>®</a:t>
            </a:r>
            <a:r>
              <a:rPr lang="en-US" sz="1200" dirty="0" smtClean="0">
                <a:latin typeface="Arial Narrow"/>
                <a:cs typeface="Arial Narrow"/>
              </a:rPr>
              <a:t> Programs are managed by experienced traders and risk managers.</a:t>
            </a:r>
            <a:endParaRPr lang="en-US" sz="1200" dirty="0">
              <a:latin typeface="Arial Narrow"/>
              <a:cs typeface="Arial Narrow"/>
            </a:endParaRPr>
          </a:p>
        </p:txBody>
      </p:sp>
      <p:sp>
        <p:nvSpPr>
          <p:cNvPr id="10" name="TextBox 9"/>
          <p:cNvSpPr txBox="1"/>
          <p:nvPr/>
        </p:nvSpPr>
        <p:spPr>
          <a:xfrm>
            <a:off x="239136" y="5976167"/>
            <a:ext cx="7294127" cy="812530"/>
          </a:xfrm>
          <a:prstGeom prst="rect">
            <a:avLst/>
          </a:prstGeom>
          <a:noFill/>
        </p:spPr>
        <p:txBody>
          <a:bodyPr wrap="square" rtlCol="0">
            <a:spAutoFit/>
          </a:bodyPr>
          <a:lstStyle/>
          <a:p>
            <a:pPr algn="just">
              <a:lnSpc>
                <a:spcPct val="130000"/>
              </a:lnSpc>
              <a:spcAft>
                <a:spcPts val="600"/>
              </a:spcAft>
            </a:pPr>
            <a:r>
              <a:rPr lang="en-US" sz="1200" dirty="0" smtClean="0">
                <a:latin typeface="Arial Narrow"/>
                <a:cs typeface="Arial Narrow"/>
              </a:rPr>
              <a:t>Producers need to commit a fixed amount of bushels by specified dates to enter the programs for delivery post-harvest in a specified delivery window. 100% of bushels committed will be Board priced as of the program end date. A per bushel fee is charged depending on the program entered and the crop hedged. </a:t>
            </a:r>
            <a:endParaRPr lang="en-US" sz="1200" dirty="0">
              <a:latin typeface="Arial Narrow"/>
              <a:cs typeface="Arial Narrow"/>
            </a:endParaRPr>
          </a:p>
        </p:txBody>
      </p:sp>
      <p:sp>
        <p:nvSpPr>
          <p:cNvPr id="11" name="Rectangle 10"/>
          <p:cNvSpPr/>
          <p:nvPr/>
        </p:nvSpPr>
        <p:spPr>
          <a:xfrm>
            <a:off x="0" y="9033933"/>
            <a:ext cx="7772400" cy="1024467"/>
          </a:xfrm>
          <a:prstGeom prst="rect">
            <a:avLst/>
          </a:prstGeom>
          <a:solidFill>
            <a:srgbClr val="98C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Narrow"/>
                <a:cs typeface="Arial Narrow"/>
              </a:rPr>
              <a:t>CONTACT [ INSERT FIRM’S NAME ] FOR </a:t>
            </a:r>
            <a:r>
              <a:rPr lang="en-US" b="1" dirty="0">
                <a:latin typeface="Arial Narrow"/>
                <a:cs typeface="Arial Narrow"/>
              </a:rPr>
              <a:t>MORE INFO</a:t>
            </a:r>
            <a:r>
              <a:rPr lang="en-US" b="1" dirty="0" smtClean="0">
                <a:latin typeface="Arial Narrow"/>
                <a:cs typeface="Arial Narrow"/>
              </a:rPr>
              <a:t>:</a:t>
            </a:r>
          </a:p>
          <a:p>
            <a:pPr algn="ctr"/>
            <a:r>
              <a:rPr lang="en-US" sz="1400" dirty="0" smtClean="0">
                <a:latin typeface="Arial Narrow"/>
                <a:cs typeface="Arial Narrow"/>
              </a:rPr>
              <a:t>phone number </a:t>
            </a:r>
            <a:r>
              <a:rPr lang="en-US" sz="1400" dirty="0">
                <a:latin typeface="Arial Narrow"/>
                <a:cs typeface="Arial Narrow"/>
              </a:rPr>
              <a:t>|  </a:t>
            </a:r>
            <a:r>
              <a:rPr lang="en-US" sz="1400" dirty="0">
                <a:latin typeface="Arial Narrow"/>
                <a:cs typeface="Arial Narrow"/>
              </a:rPr>
              <a:t>e</a:t>
            </a:r>
            <a:r>
              <a:rPr lang="en-US" sz="1400" dirty="0" smtClean="0">
                <a:latin typeface="Arial Narrow"/>
                <a:cs typeface="Arial Narrow"/>
              </a:rPr>
              <a:t>mail address</a:t>
            </a:r>
            <a:endParaRPr lang="en-US" sz="1400" dirty="0">
              <a:latin typeface="Arial Narrow"/>
              <a:cs typeface="Arial Narrow"/>
            </a:endParaRPr>
          </a:p>
        </p:txBody>
      </p:sp>
      <p:cxnSp>
        <p:nvCxnSpPr>
          <p:cNvPr id="13" name="Straight Connector 12"/>
          <p:cNvCxnSpPr/>
          <p:nvPr/>
        </p:nvCxnSpPr>
        <p:spPr>
          <a:xfrm>
            <a:off x="332754" y="4840185"/>
            <a:ext cx="7106892" cy="0"/>
          </a:xfrm>
          <a:prstGeom prst="line">
            <a:avLst/>
          </a:prstGeom>
          <a:ln w="19050" cmpd="sng">
            <a:solidFill>
              <a:srgbClr val="CF7F2C"/>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32754" y="5818681"/>
            <a:ext cx="7106892" cy="0"/>
          </a:xfrm>
          <a:prstGeom prst="line">
            <a:avLst/>
          </a:prstGeom>
          <a:ln w="19050" cmpd="sng">
            <a:solidFill>
              <a:srgbClr val="CF7F2C"/>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6834" y="4945846"/>
            <a:ext cx="6798733" cy="707886"/>
          </a:xfrm>
          <a:prstGeom prst="rect">
            <a:avLst/>
          </a:prstGeom>
          <a:noFill/>
        </p:spPr>
        <p:txBody>
          <a:bodyPr wrap="square" rtlCol="0">
            <a:spAutoFit/>
          </a:bodyPr>
          <a:lstStyle/>
          <a:p>
            <a:pPr algn="ctr"/>
            <a:r>
              <a:rPr lang="en-US" sz="2000" b="1" dirty="0" smtClean="0">
                <a:solidFill>
                  <a:srgbClr val="CF7F2C"/>
                </a:solidFill>
                <a:latin typeface="Arial Narrow"/>
                <a:cs typeface="Arial Narrow"/>
              </a:rPr>
              <a:t>Diversify your marketing plan by leveraging back-tested data and years of commodity and derivatives trading experience.</a:t>
            </a:r>
            <a:endParaRPr lang="en-US" sz="2000" b="1" dirty="0">
              <a:solidFill>
                <a:srgbClr val="CF7F2C"/>
              </a:solidFill>
              <a:latin typeface="Arial Narrow"/>
              <a:cs typeface="Arial Narrow"/>
            </a:endParaRPr>
          </a:p>
        </p:txBody>
      </p:sp>
      <p:sp>
        <p:nvSpPr>
          <p:cNvPr id="2" name="TextBox 1"/>
          <p:cNvSpPr txBox="1"/>
          <p:nvPr/>
        </p:nvSpPr>
        <p:spPr>
          <a:xfrm>
            <a:off x="239137" y="6997807"/>
            <a:ext cx="1556836" cy="338554"/>
          </a:xfrm>
          <a:prstGeom prst="rect">
            <a:avLst/>
          </a:prstGeom>
          <a:noFill/>
        </p:spPr>
        <p:txBody>
          <a:bodyPr wrap="none" rtlCol="0">
            <a:spAutoFit/>
          </a:bodyPr>
          <a:lstStyle/>
          <a:p>
            <a:r>
              <a:rPr lang="en-US" sz="1600" b="1" dirty="0" smtClean="0">
                <a:solidFill>
                  <a:srgbClr val="98C21F"/>
                </a:solidFill>
                <a:latin typeface="Arial Narrow"/>
                <a:cs typeface="Arial Narrow"/>
              </a:rPr>
              <a:t>PROGRAM FEES</a:t>
            </a:r>
            <a:endParaRPr lang="en-US" sz="1600" b="1" dirty="0">
              <a:solidFill>
                <a:srgbClr val="98C21F"/>
              </a:solidFill>
              <a:latin typeface="Arial Narrow"/>
              <a:cs typeface="Arial Narrow"/>
            </a:endParaRPr>
          </a:p>
        </p:txBody>
      </p:sp>
      <p:sp>
        <p:nvSpPr>
          <p:cNvPr id="3" name="Rectangle 2"/>
          <p:cNvSpPr/>
          <p:nvPr/>
        </p:nvSpPr>
        <p:spPr>
          <a:xfrm>
            <a:off x="332754" y="7333222"/>
            <a:ext cx="7106892" cy="282085"/>
          </a:xfrm>
          <a:prstGeom prst="rect">
            <a:avLst/>
          </a:prstGeom>
          <a:solidFill>
            <a:srgbClr val="C2D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smtClean="0">
                <a:solidFill>
                  <a:schemeClr val="tx1"/>
                </a:solidFill>
                <a:latin typeface="Arial Narrow"/>
                <a:cs typeface="Arial Narrow"/>
              </a:rPr>
              <a:t> Program				       Corn        Beans	     Program				Corn	Beans</a:t>
            </a:r>
            <a:endParaRPr lang="en-US" sz="1100" b="1" dirty="0">
              <a:solidFill>
                <a:schemeClr val="tx1"/>
              </a:solidFill>
              <a:latin typeface="Arial Narrow"/>
              <a:cs typeface="Arial Narrow"/>
            </a:endParaRPr>
          </a:p>
        </p:txBody>
      </p:sp>
      <p:sp>
        <p:nvSpPr>
          <p:cNvPr id="14" name="Rectangle 13"/>
          <p:cNvSpPr/>
          <p:nvPr/>
        </p:nvSpPr>
        <p:spPr>
          <a:xfrm>
            <a:off x="332754" y="7668401"/>
            <a:ext cx="7106892" cy="2617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solidFill>
                  <a:schemeClr val="tx1"/>
                </a:solidFill>
                <a:latin typeface="Arial Narrow"/>
                <a:cs typeface="Arial Narrow"/>
              </a:rPr>
              <a:t> Disciplined </a:t>
            </a:r>
            <a:r>
              <a:rPr lang="en-US" sz="1000" dirty="0" err="1" smtClean="0">
                <a:solidFill>
                  <a:schemeClr val="tx1"/>
                </a:solidFill>
                <a:latin typeface="Arial Narrow"/>
                <a:cs typeface="Arial Narrow"/>
              </a:rPr>
              <a:t>Marketer</a:t>
            </a:r>
            <a:r>
              <a:rPr lang="en-US" sz="1000" baseline="30000" dirty="0" err="1" smtClean="0">
                <a:solidFill>
                  <a:schemeClr val="tx1"/>
                </a:solidFill>
                <a:latin typeface="Arial Narrow"/>
                <a:cs typeface="Arial Narrow"/>
              </a:rPr>
              <a:t>TM</a:t>
            </a:r>
            <a:r>
              <a:rPr lang="en-US" sz="1000" dirty="0" smtClean="0">
                <a:solidFill>
                  <a:schemeClr val="tx1"/>
                </a:solidFill>
                <a:latin typeface="Arial Narrow"/>
                <a:cs typeface="Arial Narrow"/>
              </a:rPr>
              <a:t> Benchmark		</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3c	  </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4c	     Disciplined </a:t>
            </a:r>
            <a:r>
              <a:rPr lang="en-US" sz="1000" dirty="0" err="1" smtClean="0">
                <a:solidFill>
                  <a:schemeClr val="tx1"/>
                </a:solidFill>
                <a:latin typeface="Arial Narrow"/>
                <a:cs typeface="Arial Narrow"/>
              </a:rPr>
              <a:t>Marketer</a:t>
            </a:r>
            <a:r>
              <a:rPr lang="en-US" sz="1000" baseline="30000" dirty="0" err="1" smtClean="0">
                <a:solidFill>
                  <a:schemeClr val="tx1"/>
                </a:solidFill>
                <a:latin typeface="Arial Narrow"/>
                <a:cs typeface="Arial Narrow"/>
              </a:rPr>
              <a:t>TM</a:t>
            </a:r>
            <a:r>
              <a:rPr lang="en-US" sz="1000" dirty="0" smtClean="0">
                <a:solidFill>
                  <a:schemeClr val="tx1"/>
                </a:solidFill>
                <a:latin typeface="Arial Narrow"/>
                <a:cs typeface="Arial Narrow"/>
              </a:rPr>
              <a:t> Ultra		 </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4c	   6c</a:t>
            </a:r>
            <a:endParaRPr lang="en-US" sz="1000" dirty="0">
              <a:solidFill>
                <a:schemeClr val="tx1"/>
              </a:solidFill>
              <a:latin typeface="Arial Narrow"/>
              <a:cs typeface="Arial Narrow"/>
            </a:endParaRPr>
          </a:p>
        </p:txBody>
      </p:sp>
      <p:sp>
        <p:nvSpPr>
          <p:cNvPr id="15" name="Rectangle 14"/>
          <p:cNvSpPr/>
          <p:nvPr/>
        </p:nvSpPr>
        <p:spPr>
          <a:xfrm>
            <a:off x="332754" y="7958326"/>
            <a:ext cx="7106892" cy="2617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latin typeface="Arial Narrow"/>
                <a:cs typeface="Arial Narrow"/>
              </a:rPr>
              <a:t> Disciplined </a:t>
            </a:r>
            <a:r>
              <a:rPr lang="en-US" sz="1000" dirty="0" err="1">
                <a:solidFill>
                  <a:schemeClr val="tx1"/>
                </a:solidFill>
                <a:latin typeface="Arial Narrow"/>
                <a:cs typeface="Arial Narrow"/>
              </a:rPr>
              <a:t>Marketer</a:t>
            </a:r>
            <a:r>
              <a:rPr lang="en-US" sz="1000" baseline="30000" dirty="0" err="1">
                <a:solidFill>
                  <a:schemeClr val="tx1"/>
                </a:solidFill>
                <a:latin typeface="Arial Narrow"/>
                <a:cs typeface="Arial Narrow"/>
              </a:rPr>
              <a:t>TM</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Benchmark Extended</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4c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5c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Disciplined </a:t>
            </a:r>
            <a:r>
              <a:rPr lang="en-US" sz="1000" dirty="0" err="1">
                <a:solidFill>
                  <a:schemeClr val="tx1"/>
                </a:solidFill>
                <a:latin typeface="Arial Narrow"/>
                <a:cs typeface="Arial Narrow"/>
              </a:rPr>
              <a:t>Marketer</a:t>
            </a:r>
            <a:r>
              <a:rPr lang="en-US" sz="1000" baseline="30000" dirty="0" err="1">
                <a:solidFill>
                  <a:schemeClr val="tx1"/>
                </a:solidFill>
                <a:latin typeface="Arial Narrow"/>
                <a:cs typeface="Arial Narrow"/>
              </a:rPr>
              <a:t>TM</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Ultra Extended</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5c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7c</a:t>
            </a:r>
            <a:endParaRPr lang="en-US" sz="1000" dirty="0">
              <a:solidFill>
                <a:schemeClr val="tx1"/>
              </a:solidFill>
              <a:latin typeface="Arial Narrow"/>
              <a:cs typeface="Arial Narrow"/>
            </a:endParaRPr>
          </a:p>
        </p:txBody>
      </p:sp>
      <p:sp>
        <p:nvSpPr>
          <p:cNvPr id="18" name="Rectangle 17"/>
          <p:cNvSpPr/>
          <p:nvPr/>
        </p:nvSpPr>
        <p:spPr>
          <a:xfrm>
            <a:off x="332754" y="8248251"/>
            <a:ext cx="7106892" cy="2617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latin typeface="Arial Narrow"/>
                <a:cs typeface="Arial Narrow"/>
              </a:rPr>
              <a:t> Disciplined </a:t>
            </a:r>
            <a:r>
              <a:rPr lang="en-US" sz="1000" dirty="0" err="1">
                <a:solidFill>
                  <a:schemeClr val="tx1"/>
                </a:solidFill>
                <a:latin typeface="Arial Narrow"/>
                <a:cs typeface="Arial Narrow"/>
              </a:rPr>
              <a:t>Marketer</a:t>
            </a:r>
            <a:r>
              <a:rPr lang="en-US" sz="1000" baseline="30000" dirty="0" err="1">
                <a:solidFill>
                  <a:schemeClr val="tx1"/>
                </a:solidFill>
                <a:latin typeface="Arial Narrow"/>
                <a:cs typeface="Arial Narrow"/>
              </a:rPr>
              <a:t>TM</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Criterion   </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4c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6c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Professional </a:t>
            </a:r>
            <a:r>
              <a:rPr lang="en-US" sz="1000" dirty="0" err="1">
                <a:solidFill>
                  <a:schemeClr val="tx1"/>
                </a:solidFill>
                <a:latin typeface="Arial Narrow"/>
                <a:cs typeface="Arial Narrow"/>
              </a:rPr>
              <a:t>Marketer</a:t>
            </a:r>
            <a:r>
              <a:rPr lang="en-US" sz="1000" baseline="30000" dirty="0" err="1">
                <a:solidFill>
                  <a:schemeClr val="tx1"/>
                </a:solidFill>
                <a:latin typeface="Arial Narrow"/>
                <a:cs typeface="Arial Narrow"/>
              </a:rPr>
              <a:t>TM</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Managed	</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5c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8c</a:t>
            </a:r>
            <a:endParaRPr lang="en-US" sz="1000" dirty="0">
              <a:solidFill>
                <a:schemeClr val="tx1"/>
              </a:solidFill>
              <a:latin typeface="Arial Narrow"/>
              <a:cs typeface="Arial Narrow"/>
            </a:endParaRPr>
          </a:p>
        </p:txBody>
      </p:sp>
      <p:sp>
        <p:nvSpPr>
          <p:cNvPr id="19" name="Rectangle 18"/>
          <p:cNvSpPr/>
          <p:nvPr/>
        </p:nvSpPr>
        <p:spPr>
          <a:xfrm>
            <a:off x="332754" y="8538177"/>
            <a:ext cx="7106892" cy="2617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latin typeface="Arial Narrow"/>
                <a:cs typeface="Arial Narrow"/>
              </a:rPr>
              <a:t> Disciplined </a:t>
            </a:r>
            <a:r>
              <a:rPr lang="en-US" sz="1000" dirty="0" err="1">
                <a:solidFill>
                  <a:schemeClr val="tx1"/>
                </a:solidFill>
                <a:latin typeface="Arial Narrow"/>
                <a:cs typeface="Arial Narrow"/>
              </a:rPr>
              <a:t>Marketer</a:t>
            </a:r>
            <a:r>
              <a:rPr lang="en-US" sz="1000" baseline="30000" dirty="0" err="1">
                <a:solidFill>
                  <a:schemeClr val="tx1"/>
                </a:solidFill>
                <a:latin typeface="Arial Narrow"/>
                <a:cs typeface="Arial Narrow"/>
              </a:rPr>
              <a:t>TM</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Criterion Extended </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5c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7c</a:t>
            </a:r>
            <a:r>
              <a:rPr lang="en-US" sz="1000" dirty="0">
                <a:solidFill>
                  <a:schemeClr val="tx1"/>
                </a:solidFill>
                <a:latin typeface="Arial Narrow"/>
                <a:cs typeface="Arial Narrow"/>
              </a:rPr>
              <a:t>	     Professional </a:t>
            </a:r>
            <a:r>
              <a:rPr lang="en-US" sz="1000" dirty="0" err="1">
                <a:solidFill>
                  <a:schemeClr val="tx1"/>
                </a:solidFill>
                <a:latin typeface="Arial Narrow"/>
                <a:cs typeface="Arial Narrow"/>
              </a:rPr>
              <a:t>Marketer</a:t>
            </a:r>
            <a:r>
              <a:rPr lang="en-US" sz="1000" baseline="30000" dirty="0" err="1">
                <a:solidFill>
                  <a:schemeClr val="tx1"/>
                </a:solidFill>
                <a:latin typeface="Arial Narrow"/>
                <a:cs typeface="Arial Narrow"/>
              </a:rPr>
              <a:t>TM</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Managed Extended</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  6c</a:t>
            </a:r>
            <a:r>
              <a:rPr lang="en-US" sz="1000" dirty="0">
                <a:solidFill>
                  <a:schemeClr val="tx1"/>
                </a:solidFill>
                <a:latin typeface="Arial Narrow"/>
                <a:cs typeface="Arial Narrow"/>
              </a:rPr>
              <a:t>	   </a:t>
            </a:r>
            <a:r>
              <a:rPr lang="en-US" sz="1000" dirty="0" smtClean="0">
                <a:solidFill>
                  <a:schemeClr val="tx1"/>
                </a:solidFill>
                <a:latin typeface="Arial Narrow"/>
                <a:cs typeface="Arial Narrow"/>
              </a:rPr>
              <a:t>9c</a:t>
            </a:r>
            <a:endParaRPr lang="en-US" sz="1000" dirty="0">
              <a:solidFill>
                <a:schemeClr val="tx1"/>
              </a:solidFill>
              <a:latin typeface="Arial Narrow"/>
              <a:cs typeface="Arial Narrow"/>
            </a:endParaRPr>
          </a:p>
        </p:txBody>
      </p:sp>
      <p:sp>
        <p:nvSpPr>
          <p:cNvPr id="22" name="Right Triangle 21"/>
          <p:cNvSpPr/>
          <p:nvPr/>
        </p:nvSpPr>
        <p:spPr>
          <a:xfrm rot="5400000">
            <a:off x="1225033" y="-1225033"/>
            <a:ext cx="2062278" cy="4512344"/>
          </a:xfrm>
          <a:prstGeom prst="rtTriangle">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34" y="319055"/>
            <a:ext cx="905360" cy="905360"/>
          </a:xfrm>
          <a:prstGeom prst="rect">
            <a:avLst/>
          </a:prstGeom>
        </p:spPr>
      </p:pic>
    </p:spTree>
    <p:extLst>
      <p:ext uri="{BB962C8B-B14F-4D97-AF65-F5344CB8AC3E}">
        <p14:creationId xmlns:p14="http://schemas.microsoft.com/office/powerpoint/2010/main" val="379878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8556356"/>
            <a:ext cx="7772400" cy="1502045"/>
          </a:xfrm>
          <a:prstGeom prst="rect">
            <a:avLst/>
          </a:prstGeom>
          <a:solidFill>
            <a:srgbClr val="98C2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7772400" cy="630975"/>
          </a:xfrm>
          <a:prstGeom prst="rect">
            <a:avLst/>
          </a:prstGeom>
          <a:solidFill>
            <a:srgbClr val="CF7F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50" b="1" dirty="0" smtClean="0">
                <a:solidFill>
                  <a:schemeClr val="bg1"/>
                </a:solidFill>
                <a:latin typeface="Arial Narrow"/>
                <a:cs typeface="Arial Narrow"/>
              </a:rPr>
              <a:t>PROFESSIONALLY MANAGED PROGRAM OPTIONS</a:t>
            </a:r>
          </a:p>
        </p:txBody>
      </p:sp>
      <p:sp>
        <p:nvSpPr>
          <p:cNvPr id="9" name="TextBox 8"/>
          <p:cNvSpPr txBox="1"/>
          <p:nvPr/>
        </p:nvSpPr>
        <p:spPr>
          <a:xfrm>
            <a:off x="255418" y="789046"/>
            <a:ext cx="7261565" cy="4905189"/>
          </a:xfrm>
          <a:prstGeom prst="rect">
            <a:avLst/>
          </a:prstGeom>
          <a:noFill/>
        </p:spPr>
        <p:txBody>
          <a:bodyPr wrap="square" rtlCol="0">
            <a:spAutoFit/>
          </a:bodyPr>
          <a:lstStyle/>
          <a:p>
            <a:pPr algn="just">
              <a:lnSpc>
                <a:spcPct val="130000"/>
              </a:lnSpc>
            </a:pPr>
            <a:r>
              <a:rPr lang="en-US" sz="1500" b="1" dirty="0" smtClean="0">
                <a:solidFill>
                  <a:srgbClr val="98C21F"/>
                </a:solidFill>
                <a:latin typeface="Arial Narrow"/>
                <a:cs typeface="Arial Narrow"/>
              </a:rPr>
              <a:t>DISCIPLINED MARKETER</a:t>
            </a:r>
            <a:r>
              <a:rPr lang="en-US" sz="1500" b="1" baseline="30000" dirty="0" smtClean="0">
                <a:solidFill>
                  <a:srgbClr val="98C21F"/>
                </a:solidFill>
                <a:latin typeface="Arial Narrow"/>
                <a:cs typeface="Arial Narrow"/>
              </a:rPr>
              <a:t>TM</a:t>
            </a:r>
            <a:r>
              <a:rPr lang="en-US" sz="1500" b="1" dirty="0" smtClean="0">
                <a:solidFill>
                  <a:srgbClr val="98C21F"/>
                </a:solidFill>
                <a:latin typeface="Arial Narrow"/>
                <a:cs typeface="Arial Narrow"/>
              </a:rPr>
              <a:t> SUITE</a:t>
            </a:r>
          </a:p>
          <a:p>
            <a:pPr algn="just">
              <a:lnSpc>
                <a:spcPct val="130000"/>
              </a:lnSpc>
            </a:pPr>
            <a:r>
              <a:rPr lang="en-US" sz="1100" dirty="0" smtClean="0">
                <a:latin typeface="Arial Narrow"/>
                <a:cs typeface="Arial Narrow"/>
              </a:rPr>
              <a:t>The Disciplined </a:t>
            </a:r>
            <a:r>
              <a:rPr lang="en-US" sz="1100" dirty="0" err="1" smtClean="0">
                <a:latin typeface="Arial Narrow"/>
                <a:cs typeface="Arial Narrow"/>
              </a:rPr>
              <a:t>Marketer</a:t>
            </a:r>
            <a:r>
              <a:rPr lang="en-US" sz="1100" baseline="30000" dirty="0" err="1" smtClean="0">
                <a:latin typeface="Arial Narrow"/>
                <a:cs typeface="Arial Narrow"/>
              </a:rPr>
              <a:t>TM</a:t>
            </a:r>
            <a:r>
              <a:rPr lang="en-US" sz="1100" dirty="0" smtClean="0">
                <a:latin typeface="Arial Narrow"/>
                <a:cs typeface="Arial Narrow"/>
              </a:rPr>
              <a:t> suite provides an easy solution for farmers who need to diversify their marketing plan and want to leverage back-tested systematic trading methodologies to make hedging decisions. The Disciplined </a:t>
            </a:r>
            <a:r>
              <a:rPr lang="en-US" sz="1100" dirty="0" err="1" smtClean="0">
                <a:latin typeface="Arial Narrow"/>
                <a:cs typeface="Arial Narrow"/>
              </a:rPr>
              <a:t>Marketer</a:t>
            </a:r>
            <a:r>
              <a:rPr lang="en-US" sz="1100" baseline="30000" dirty="0" err="1" smtClean="0">
                <a:latin typeface="Arial Narrow"/>
                <a:cs typeface="Arial Narrow"/>
              </a:rPr>
              <a:t>TM</a:t>
            </a:r>
            <a:r>
              <a:rPr lang="en-US" sz="1100" dirty="0" smtClean="0">
                <a:latin typeface="Arial Narrow"/>
                <a:cs typeface="Arial Narrow"/>
              </a:rPr>
              <a:t> team has developed strategies for each of our managed programs that utilize the full spectrum of futures and options to optimize hedging results under different expected market conditions.</a:t>
            </a:r>
          </a:p>
          <a:p>
            <a:pPr algn="just">
              <a:lnSpc>
                <a:spcPct val="130000"/>
              </a:lnSpc>
            </a:pPr>
            <a:r>
              <a:rPr lang="en-US" sz="1300" b="1" dirty="0" smtClean="0">
                <a:solidFill>
                  <a:srgbClr val="CF7F2C"/>
                </a:solidFill>
                <a:latin typeface="Arial Narrow"/>
                <a:cs typeface="Arial Narrow"/>
              </a:rPr>
              <a:t>Disciplined </a:t>
            </a:r>
            <a:r>
              <a:rPr lang="en-US" sz="1300" b="1" dirty="0" err="1" smtClean="0">
                <a:solidFill>
                  <a:srgbClr val="CF7F2C"/>
                </a:solidFill>
                <a:latin typeface="Arial Narrow"/>
                <a:cs typeface="Arial Narrow"/>
              </a:rPr>
              <a:t>Marketer</a:t>
            </a:r>
            <a:r>
              <a:rPr lang="en-US" sz="1300" b="1" baseline="30000" dirty="0" err="1" smtClean="0">
                <a:solidFill>
                  <a:srgbClr val="CF7F2C"/>
                </a:solidFill>
                <a:latin typeface="Arial Narrow"/>
                <a:cs typeface="Arial Narrow"/>
              </a:rPr>
              <a:t>TM</a:t>
            </a:r>
            <a:r>
              <a:rPr lang="en-US" sz="1300" b="1" dirty="0" smtClean="0">
                <a:solidFill>
                  <a:srgbClr val="CF7F2C"/>
                </a:solidFill>
                <a:latin typeface="Arial Narrow"/>
                <a:cs typeface="Arial Narrow"/>
              </a:rPr>
              <a:t> Benchmark &amp; Benchmark Extended</a:t>
            </a:r>
          </a:p>
          <a:p>
            <a:pPr algn="just">
              <a:lnSpc>
                <a:spcPct val="130000"/>
              </a:lnSpc>
            </a:pPr>
            <a:r>
              <a:rPr lang="en-US" sz="1100" dirty="0" smtClean="0">
                <a:latin typeface="Arial Narrow"/>
                <a:cs typeface="Arial Narrow"/>
              </a:rPr>
              <a:t>The Benchmark targets the average weekly closing futures price of the relevant commodity benchmark futures contract during the pricing window. It provides a lower cost, no nonsense approach to marketing corn and beans. </a:t>
            </a:r>
          </a:p>
          <a:p>
            <a:pPr algn="just">
              <a:lnSpc>
                <a:spcPct val="130000"/>
              </a:lnSpc>
            </a:pPr>
            <a:r>
              <a:rPr lang="en-US" sz="1100" dirty="0" smtClean="0">
                <a:latin typeface="Arial Narrow"/>
                <a:cs typeface="Arial Narrow"/>
              </a:rPr>
              <a:t>The Extended version covers a longer time period.</a:t>
            </a:r>
          </a:p>
          <a:p>
            <a:pPr algn="just">
              <a:lnSpc>
                <a:spcPct val="130000"/>
              </a:lnSpc>
            </a:pPr>
            <a:r>
              <a:rPr lang="en-US" sz="1100" b="1" dirty="0" smtClean="0">
                <a:latin typeface="Arial Narrow"/>
                <a:cs typeface="Arial Narrow"/>
              </a:rPr>
              <a:t>DATES ACTIVE: Benchmark - 10 months [January 1 - October 31]  |  Benchmark Extended - 14 months [September 1 - October 31]</a:t>
            </a:r>
          </a:p>
          <a:p>
            <a:pPr algn="just">
              <a:lnSpc>
                <a:spcPct val="130000"/>
              </a:lnSpc>
            </a:pPr>
            <a:r>
              <a:rPr lang="en-US" sz="1300" b="1" dirty="0" smtClean="0">
                <a:solidFill>
                  <a:srgbClr val="CF7F2C"/>
                </a:solidFill>
                <a:latin typeface="Arial Narrow"/>
                <a:cs typeface="Arial Narrow"/>
              </a:rPr>
              <a:t>Disciplined </a:t>
            </a:r>
            <a:r>
              <a:rPr lang="en-US" sz="1300" b="1" dirty="0" err="1" smtClean="0">
                <a:solidFill>
                  <a:srgbClr val="CF7F2C"/>
                </a:solidFill>
                <a:latin typeface="Arial Narrow"/>
                <a:cs typeface="Arial Narrow"/>
              </a:rPr>
              <a:t>Marketer</a:t>
            </a:r>
            <a:r>
              <a:rPr lang="en-US" sz="1300" b="1" baseline="30000" dirty="0" err="1" smtClean="0">
                <a:solidFill>
                  <a:srgbClr val="CF7F2C"/>
                </a:solidFill>
                <a:latin typeface="Arial Narrow"/>
                <a:cs typeface="Arial Narrow"/>
              </a:rPr>
              <a:t>TM</a:t>
            </a:r>
            <a:r>
              <a:rPr lang="en-US" sz="1300" b="1" dirty="0" smtClean="0">
                <a:solidFill>
                  <a:srgbClr val="CF7F2C"/>
                </a:solidFill>
                <a:latin typeface="Arial Narrow"/>
                <a:cs typeface="Arial Narrow"/>
              </a:rPr>
              <a:t> Criterion &amp; Criterion Extended</a:t>
            </a:r>
          </a:p>
          <a:p>
            <a:pPr algn="just">
              <a:lnSpc>
                <a:spcPct val="130000"/>
              </a:lnSpc>
            </a:pPr>
            <a:r>
              <a:rPr lang="en-US" sz="1100" dirty="0" smtClean="0">
                <a:latin typeface="Arial Narrow"/>
                <a:cs typeface="Arial Narrow"/>
              </a:rPr>
              <a:t>The Criterion uses signals back tested over 25+ years of futures and options data to systematically take advantage of volatility in the market when markets are sideways or grinding slowly up or down. While Criterion will average into a hedge over time like the Benchmark program, it will tend to hedge (sell) more as markets go up and hedge less as markets come back down. </a:t>
            </a:r>
          </a:p>
          <a:p>
            <a:pPr algn="just">
              <a:lnSpc>
                <a:spcPct val="130000"/>
              </a:lnSpc>
            </a:pPr>
            <a:r>
              <a:rPr lang="en-US" sz="1100" dirty="0" smtClean="0">
                <a:latin typeface="Arial Narrow"/>
                <a:cs typeface="Arial Narrow"/>
              </a:rPr>
              <a:t>The Extended version covers a longer time period.</a:t>
            </a:r>
          </a:p>
          <a:p>
            <a:pPr algn="just">
              <a:lnSpc>
                <a:spcPct val="130000"/>
              </a:lnSpc>
            </a:pPr>
            <a:r>
              <a:rPr lang="en-US" sz="1100" b="1" dirty="0" smtClean="0">
                <a:latin typeface="Arial Narrow"/>
                <a:cs typeface="Arial Narrow"/>
              </a:rPr>
              <a:t>DATES ACTIVE: Criterion - 10 months [January 1 - October 31]   |   Criterion Extended - 14 months [September 1 - October 31]</a:t>
            </a:r>
          </a:p>
          <a:p>
            <a:pPr algn="just">
              <a:lnSpc>
                <a:spcPct val="130000"/>
              </a:lnSpc>
            </a:pPr>
            <a:r>
              <a:rPr lang="en-US" sz="1300" b="1" dirty="0" smtClean="0">
                <a:solidFill>
                  <a:srgbClr val="CF7F2C"/>
                </a:solidFill>
                <a:latin typeface="Arial Narrow"/>
                <a:cs typeface="Arial Narrow"/>
              </a:rPr>
              <a:t>Disciplined </a:t>
            </a:r>
            <a:r>
              <a:rPr lang="en-US" sz="1300" b="1" dirty="0" err="1" smtClean="0">
                <a:solidFill>
                  <a:srgbClr val="CF7F2C"/>
                </a:solidFill>
                <a:latin typeface="Arial Narrow"/>
                <a:cs typeface="Arial Narrow"/>
              </a:rPr>
              <a:t>Marketer</a:t>
            </a:r>
            <a:r>
              <a:rPr lang="en-US" sz="1300" b="1" baseline="30000" dirty="0" err="1" smtClean="0">
                <a:solidFill>
                  <a:srgbClr val="CF7F2C"/>
                </a:solidFill>
                <a:latin typeface="Arial Narrow"/>
                <a:cs typeface="Arial Narrow"/>
              </a:rPr>
              <a:t>TM</a:t>
            </a:r>
            <a:r>
              <a:rPr lang="en-US" sz="1300" b="1" dirty="0" smtClean="0">
                <a:solidFill>
                  <a:srgbClr val="CF7F2C"/>
                </a:solidFill>
                <a:latin typeface="Arial Narrow"/>
                <a:cs typeface="Arial Narrow"/>
              </a:rPr>
              <a:t> Ultra &amp; Ultra Extended</a:t>
            </a:r>
          </a:p>
          <a:p>
            <a:pPr algn="just">
              <a:lnSpc>
                <a:spcPct val="130000"/>
              </a:lnSpc>
            </a:pPr>
            <a:r>
              <a:rPr lang="en-US" sz="1100" dirty="0" smtClean="0">
                <a:latin typeface="Arial Narrow"/>
                <a:cs typeface="Arial Narrow"/>
              </a:rPr>
              <a:t>The Ultra program uses signals back tested over 25+ years of futures and options data to systematically take advantage of volatility in bull markets. Ultra will also average into a hedge over time, but will be less hedged than Criterion and Benchmark in most cases to allow capture of more upside movement in years where prices explode higher. The Extended version covers a longer time period.</a:t>
            </a:r>
          </a:p>
          <a:p>
            <a:pPr algn="just">
              <a:lnSpc>
                <a:spcPct val="130000"/>
              </a:lnSpc>
            </a:pPr>
            <a:r>
              <a:rPr lang="en-US" sz="1100" b="1" dirty="0" smtClean="0">
                <a:latin typeface="Arial Narrow"/>
                <a:cs typeface="Arial Narrow"/>
              </a:rPr>
              <a:t>DATES ACTIVE: Ultra - 10 months [January 1 - October 31]  |  Ultra Extended - 14 months [September 1 - October 31]</a:t>
            </a:r>
          </a:p>
        </p:txBody>
      </p:sp>
      <p:sp>
        <p:nvSpPr>
          <p:cNvPr id="19" name="TextBox 18"/>
          <p:cNvSpPr txBox="1"/>
          <p:nvPr/>
        </p:nvSpPr>
        <p:spPr>
          <a:xfrm>
            <a:off x="255418" y="5667846"/>
            <a:ext cx="7261565" cy="2404504"/>
          </a:xfrm>
          <a:prstGeom prst="rect">
            <a:avLst/>
          </a:prstGeom>
          <a:noFill/>
        </p:spPr>
        <p:txBody>
          <a:bodyPr wrap="square" rtlCol="0">
            <a:spAutoFit/>
          </a:bodyPr>
          <a:lstStyle/>
          <a:p>
            <a:pPr algn="just">
              <a:lnSpc>
                <a:spcPct val="130000"/>
              </a:lnSpc>
            </a:pPr>
            <a:r>
              <a:rPr lang="en-US" sz="1500" b="1" dirty="0" smtClean="0">
                <a:solidFill>
                  <a:srgbClr val="98C21F"/>
                </a:solidFill>
                <a:latin typeface="Arial Narrow"/>
                <a:cs typeface="Arial Narrow"/>
              </a:rPr>
              <a:t>PROFESSIONAL MARKETER</a:t>
            </a:r>
            <a:r>
              <a:rPr lang="en-US" sz="1500" b="1" baseline="30000" dirty="0" smtClean="0">
                <a:solidFill>
                  <a:srgbClr val="98C21F"/>
                </a:solidFill>
                <a:latin typeface="Arial Narrow"/>
                <a:cs typeface="Arial Narrow"/>
              </a:rPr>
              <a:t>TM</a:t>
            </a:r>
            <a:r>
              <a:rPr lang="en-US" sz="1500" b="1" dirty="0" smtClean="0">
                <a:solidFill>
                  <a:srgbClr val="98C21F"/>
                </a:solidFill>
                <a:latin typeface="Arial Narrow"/>
                <a:cs typeface="Arial Narrow"/>
              </a:rPr>
              <a:t> SUITE</a:t>
            </a:r>
          </a:p>
          <a:p>
            <a:pPr algn="just">
              <a:lnSpc>
                <a:spcPct val="130000"/>
              </a:lnSpc>
            </a:pPr>
            <a:r>
              <a:rPr lang="en-US" sz="1100" dirty="0" smtClean="0">
                <a:latin typeface="Arial Narrow"/>
                <a:cs typeface="Arial Narrow"/>
              </a:rPr>
              <a:t>The Professional </a:t>
            </a:r>
            <a:r>
              <a:rPr lang="en-US" sz="1100" dirty="0" err="1" smtClean="0">
                <a:latin typeface="Arial Narrow"/>
                <a:cs typeface="Arial Narrow"/>
              </a:rPr>
              <a:t>Marketer</a:t>
            </a:r>
            <a:r>
              <a:rPr lang="en-US" sz="1100" baseline="30000" dirty="0" err="1" smtClean="0">
                <a:latin typeface="Arial Narrow"/>
                <a:cs typeface="Arial Narrow"/>
              </a:rPr>
              <a:t>TM</a:t>
            </a:r>
            <a:r>
              <a:rPr lang="en-US" sz="1100" dirty="0" smtClean="0">
                <a:latin typeface="Arial Narrow"/>
                <a:cs typeface="Arial Narrow"/>
              </a:rPr>
              <a:t> suite provides an easy solution for your customers who need to diversify their marketing plan and want to leverage a skilled team of professional traders and risk managers to make their hedging decisions. The Professional </a:t>
            </a:r>
            <a:r>
              <a:rPr lang="en-US" sz="1100" dirty="0" err="1" smtClean="0">
                <a:latin typeface="Arial Narrow"/>
                <a:cs typeface="Arial Narrow"/>
              </a:rPr>
              <a:t>MarketerTM</a:t>
            </a:r>
            <a:r>
              <a:rPr lang="en-US" sz="1100" dirty="0" smtClean="0">
                <a:latin typeface="Arial Narrow"/>
                <a:cs typeface="Arial Narrow"/>
              </a:rPr>
              <a:t> team relies on years of commodity and derivatives trading experience to assimilate information on market conditions across the globe to patiently and unemotionally execute futures and options strategies that optimize risk and reward. </a:t>
            </a:r>
          </a:p>
          <a:p>
            <a:pPr algn="just">
              <a:lnSpc>
                <a:spcPct val="130000"/>
              </a:lnSpc>
            </a:pPr>
            <a:r>
              <a:rPr lang="en-US" sz="1300" b="1" dirty="0" smtClean="0">
                <a:solidFill>
                  <a:srgbClr val="CF7F2C"/>
                </a:solidFill>
                <a:latin typeface="Arial Narrow"/>
                <a:cs typeface="Arial Narrow"/>
              </a:rPr>
              <a:t>Professional </a:t>
            </a:r>
            <a:r>
              <a:rPr lang="en-US" sz="1300" b="1" dirty="0" err="1" smtClean="0">
                <a:solidFill>
                  <a:srgbClr val="CF7F2C"/>
                </a:solidFill>
                <a:latin typeface="Arial Narrow"/>
                <a:cs typeface="Arial Narrow"/>
              </a:rPr>
              <a:t>Marketer</a:t>
            </a:r>
            <a:r>
              <a:rPr lang="en-US" sz="1300" b="1" baseline="30000" dirty="0" err="1" smtClean="0">
                <a:solidFill>
                  <a:srgbClr val="CF7F2C"/>
                </a:solidFill>
                <a:latin typeface="Arial Narrow"/>
                <a:cs typeface="Arial Narrow"/>
              </a:rPr>
              <a:t>TM</a:t>
            </a:r>
            <a:r>
              <a:rPr lang="en-US" sz="1300" b="1" dirty="0" smtClean="0">
                <a:solidFill>
                  <a:srgbClr val="CF7F2C"/>
                </a:solidFill>
                <a:latin typeface="Arial Narrow"/>
                <a:cs typeface="Arial Narrow"/>
              </a:rPr>
              <a:t> Managed &amp; Managed Extended</a:t>
            </a:r>
          </a:p>
          <a:p>
            <a:pPr algn="just">
              <a:lnSpc>
                <a:spcPct val="130000"/>
              </a:lnSpc>
            </a:pPr>
            <a:r>
              <a:rPr lang="en-US" sz="1100" dirty="0" smtClean="0">
                <a:latin typeface="Arial Narrow"/>
                <a:cs typeface="Arial Narrow"/>
              </a:rPr>
              <a:t>The PMM is actively managed by a team of commodity risk management specialists. The team looks at a variety of fundamental and quantitative supply and demand factors to manage hedging decisions. </a:t>
            </a:r>
          </a:p>
          <a:p>
            <a:pPr algn="just">
              <a:lnSpc>
                <a:spcPct val="130000"/>
              </a:lnSpc>
            </a:pPr>
            <a:r>
              <a:rPr lang="en-US" sz="1100" dirty="0" smtClean="0">
                <a:latin typeface="Arial Narrow"/>
                <a:cs typeface="Arial Narrow"/>
              </a:rPr>
              <a:t>The Extended version covers a longer time period. </a:t>
            </a:r>
          </a:p>
          <a:p>
            <a:pPr algn="just">
              <a:lnSpc>
                <a:spcPct val="130000"/>
              </a:lnSpc>
            </a:pPr>
            <a:r>
              <a:rPr lang="en-US" sz="1100" b="1" dirty="0" smtClean="0">
                <a:latin typeface="Arial Narrow"/>
                <a:cs typeface="Arial Narrow"/>
              </a:rPr>
              <a:t>DATES ACTIVE: Managed - 10 months [January 1 - October 31]  |  Managed Extended - 14 months [September 1 - October 31]</a:t>
            </a:r>
          </a:p>
        </p:txBody>
      </p:sp>
      <p:sp>
        <p:nvSpPr>
          <p:cNvPr id="13" name="TextBox 12"/>
          <p:cNvSpPr txBox="1"/>
          <p:nvPr/>
        </p:nvSpPr>
        <p:spPr>
          <a:xfrm>
            <a:off x="294595" y="9249124"/>
            <a:ext cx="6600923" cy="707886"/>
          </a:xfrm>
          <a:prstGeom prst="rect">
            <a:avLst/>
          </a:prstGeom>
          <a:noFill/>
        </p:spPr>
        <p:txBody>
          <a:bodyPr wrap="none" rtlCol="0">
            <a:spAutoFit/>
          </a:bodyPr>
          <a:lstStyle/>
          <a:p>
            <a:r>
              <a:rPr lang="en-US" sz="1000" dirty="0" smtClean="0">
                <a:solidFill>
                  <a:schemeClr val="tx1"/>
                </a:solidFill>
                <a:latin typeface="Arial Narrow"/>
                <a:cs typeface="Arial Narrow"/>
              </a:rPr>
              <a:t>© 2016 </a:t>
            </a:r>
            <a:r>
              <a:rPr lang="en-US" sz="1000" dirty="0" smtClean="0">
                <a:latin typeface="Arial Narrow"/>
                <a:cs typeface="Arial Narrow"/>
              </a:rPr>
              <a:t>[insert firm’s name]. </a:t>
            </a:r>
            <a:r>
              <a:rPr lang="en-US" sz="1000" dirty="0" smtClean="0">
                <a:solidFill>
                  <a:schemeClr val="tx1"/>
                </a:solidFill>
                <a:latin typeface="Arial Narrow"/>
                <a:cs typeface="Arial Narrow"/>
              </a:rPr>
              <a:t>All Rights Reserved. </a:t>
            </a:r>
          </a:p>
          <a:p>
            <a:r>
              <a:rPr lang="en-US" sz="1000" dirty="0" smtClean="0">
                <a:solidFill>
                  <a:schemeClr val="tx1"/>
                </a:solidFill>
                <a:latin typeface="Arial Narrow"/>
                <a:cs typeface="Arial Narrow"/>
              </a:rPr>
              <a:t>The risk of loss in entering into HTA contracts or trading commodity futures contracts can be substantial.</a:t>
            </a:r>
          </a:p>
          <a:p>
            <a:r>
              <a:rPr lang="en-US" sz="1000" dirty="0" smtClean="0">
                <a:solidFill>
                  <a:schemeClr val="tx1"/>
                </a:solidFill>
                <a:latin typeface="Arial Narrow"/>
                <a:cs typeface="Arial Narrow"/>
              </a:rPr>
              <a:t>You should, therefore, carefully consider whether such contracts are suitable for you in light of your circumstances and financial resources.</a:t>
            </a:r>
          </a:p>
          <a:p>
            <a:endParaRPr lang="en-US" sz="1000" dirty="0"/>
          </a:p>
        </p:txBody>
      </p:sp>
      <p:sp>
        <p:nvSpPr>
          <p:cNvPr id="11" name="Rectangle 10"/>
          <p:cNvSpPr/>
          <p:nvPr/>
        </p:nvSpPr>
        <p:spPr>
          <a:xfrm>
            <a:off x="0" y="8428635"/>
            <a:ext cx="7772400" cy="670678"/>
          </a:xfrm>
          <a:prstGeom prst="rect">
            <a:avLst/>
          </a:prstGeom>
          <a:solidFill>
            <a:srgbClr val="98C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Narrow"/>
                <a:cs typeface="Arial Narrow"/>
              </a:rPr>
              <a:t>CONTACT </a:t>
            </a:r>
            <a:r>
              <a:rPr lang="en-US" b="1" dirty="0">
                <a:latin typeface="Arial Narrow"/>
                <a:cs typeface="Arial Narrow"/>
              </a:rPr>
              <a:t>[ INSERT FIRM’S NAME ] FOR </a:t>
            </a:r>
            <a:r>
              <a:rPr lang="en-US" b="1" dirty="0" smtClean="0">
                <a:latin typeface="Arial Narrow"/>
                <a:cs typeface="Arial Narrow"/>
              </a:rPr>
              <a:t>MORE INFO:  </a:t>
            </a:r>
            <a:r>
              <a:rPr lang="en-US" sz="1400" dirty="0" smtClean="0">
                <a:latin typeface="Arial Narrow"/>
                <a:cs typeface="Arial Narrow"/>
              </a:rPr>
              <a:t>phone number </a:t>
            </a:r>
            <a:r>
              <a:rPr lang="en-US" sz="1400" dirty="0" smtClean="0">
                <a:latin typeface="Arial Narrow"/>
                <a:cs typeface="Arial Narrow"/>
              </a:rPr>
              <a:t>|  </a:t>
            </a:r>
            <a:r>
              <a:rPr lang="en-US" sz="1400" dirty="0" smtClean="0">
                <a:latin typeface="Arial Narrow"/>
                <a:cs typeface="Arial Narrow"/>
              </a:rPr>
              <a:t>email address</a:t>
            </a:r>
            <a:endParaRPr lang="en-US" sz="1400" dirty="0">
              <a:latin typeface="Arial Narrow"/>
              <a:cs typeface="Arial Narrow"/>
            </a:endParaRPr>
          </a:p>
        </p:txBody>
      </p:sp>
      <p:cxnSp>
        <p:nvCxnSpPr>
          <p:cNvPr id="14" name="Straight Connector 13"/>
          <p:cNvCxnSpPr/>
          <p:nvPr/>
        </p:nvCxnSpPr>
        <p:spPr>
          <a:xfrm>
            <a:off x="294595" y="9068516"/>
            <a:ext cx="718321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58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745</Words>
  <Application>Microsoft Macintosh PowerPoint</Application>
  <PresentationFormat>Custom</PresentationFormat>
  <Paragraphs>37</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 Narrow</vt:lpstr>
      <vt:lpstr>Calibri</vt:lpstr>
      <vt:lpstr>Arial</vt:lpstr>
      <vt:lpstr>Office Theme</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Root3 Growth Marketing</dc:creator>
  <cp:lastModifiedBy>Root3 Marketing2</cp:lastModifiedBy>
  <cp:revision>35</cp:revision>
  <dcterms:created xsi:type="dcterms:W3CDTF">2016-10-17T18:19:50Z</dcterms:created>
  <dcterms:modified xsi:type="dcterms:W3CDTF">2016-11-02T18:15:05Z</dcterms:modified>
</cp:coreProperties>
</file>