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952" y="14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2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8544-DA84-E745-9E94-D418257656A0}" type="datetimeFigureOut">
              <a:rPr lang="en-US" smtClean="0"/>
              <a:pPr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B57E-F918-2841-A582-92FD88651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Image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/>
          <a:stretch/>
        </p:blipFill>
        <p:spPr>
          <a:xfrm>
            <a:off x="0" y="-1"/>
            <a:ext cx="7772400" cy="4174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088199"/>
            <a:ext cx="7772400" cy="630975"/>
          </a:xfrm>
          <a:prstGeom prst="rect">
            <a:avLst/>
          </a:prstGeom>
          <a:solidFill>
            <a:srgbClr val="CF7F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" b="1" dirty="0">
                <a:latin typeface="Arial Narrow"/>
                <a:cs typeface="Arial Narrow"/>
              </a:rPr>
              <a:t>PROFESSIONAL MARKETER</a:t>
            </a:r>
            <a:r>
              <a:rPr lang="en-US" sz="2240" b="1" baseline="30000" dirty="0">
                <a:latin typeface="Arial Narrow"/>
                <a:cs typeface="Arial Narrow"/>
              </a:rPr>
              <a:t>TM</a:t>
            </a:r>
            <a:r>
              <a:rPr lang="en-US" sz="2240" b="1" dirty="0">
                <a:latin typeface="Arial Narrow"/>
                <a:cs typeface="Arial Narrow"/>
              </a:rPr>
              <a:t> MANAGED PRICING PROGRAMS</a:t>
            </a:r>
            <a:endParaRPr lang="en-US" sz="2240" b="1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37" y="4920928"/>
            <a:ext cx="7294127" cy="3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98C21F"/>
                </a:solidFill>
                <a:latin typeface="Arial Narrow"/>
                <a:cs typeface="Arial Narrow"/>
              </a:rPr>
              <a:t>PROFESSIONAL MARKETER</a:t>
            </a:r>
            <a:r>
              <a:rPr lang="en-US" sz="1600" b="1" baseline="30000" dirty="0">
                <a:solidFill>
                  <a:srgbClr val="98C21F"/>
                </a:solidFill>
                <a:latin typeface="Arial Narrow"/>
                <a:cs typeface="Arial Narrow"/>
              </a:rPr>
              <a:t>TM</a:t>
            </a:r>
            <a:r>
              <a:rPr lang="en-US" sz="1600" b="1" dirty="0">
                <a:solidFill>
                  <a:srgbClr val="98C21F"/>
                </a:solidFill>
                <a:latin typeface="Arial Narrow"/>
                <a:cs typeface="Arial Narrow"/>
              </a:rPr>
              <a:t> MANAGED &amp; MANAGED </a:t>
            </a:r>
            <a:r>
              <a:rPr lang="en-US" sz="1600" b="1" dirty="0" smtClean="0">
                <a:solidFill>
                  <a:srgbClr val="98C21F"/>
                </a:solidFill>
                <a:latin typeface="Arial Narrow"/>
                <a:cs typeface="Arial Narrow"/>
              </a:rPr>
              <a:t>EXTENDED</a:t>
            </a:r>
            <a:br>
              <a:rPr lang="en-US" sz="1600" b="1" dirty="0" smtClean="0">
                <a:solidFill>
                  <a:srgbClr val="98C21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latin typeface="Arial Narrow"/>
                <a:cs typeface="Arial Narrow"/>
              </a:rPr>
              <a:t>The </a:t>
            </a:r>
            <a:r>
              <a:rPr lang="en-US" sz="1200" dirty="0">
                <a:latin typeface="Arial Narrow"/>
                <a:cs typeface="Arial Narrow"/>
              </a:rPr>
              <a:t>Professional </a:t>
            </a:r>
            <a:r>
              <a:rPr lang="en-US" sz="1200" dirty="0" err="1">
                <a:latin typeface="Arial Narrow"/>
                <a:cs typeface="Arial Narrow"/>
              </a:rPr>
              <a:t>Marketer</a:t>
            </a:r>
            <a:r>
              <a:rPr lang="en-US" sz="1200" baseline="30000" dirty="0" err="1">
                <a:latin typeface="Arial Narrow"/>
                <a:cs typeface="Arial Narrow"/>
              </a:rPr>
              <a:t>TM</a:t>
            </a:r>
            <a:r>
              <a:rPr lang="en-US" sz="1200" dirty="0">
                <a:latin typeface="Arial Narrow"/>
                <a:cs typeface="Arial Narrow"/>
              </a:rPr>
              <a:t> Managed Pricing Program (PMM) Suite provides an easy solution for producers who need </a:t>
            </a:r>
            <a:r>
              <a:rPr lang="en-US" sz="1200" dirty="0" smtClean="0">
                <a:latin typeface="Arial Narrow"/>
                <a:cs typeface="Arial Narrow"/>
              </a:rPr>
              <a:t>to diversify </a:t>
            </a:r>
            <a:r>
              <a:rPr lang="en-US" sz="1200" dirty="0">
                <a:latin typeface="Arial Narrow"/>
                <a:cs typeface="Arial Narrow"/>
              </a:rPr>
              <a:t>their marketing plan and want to leverage a skilled team of professional traders and risk managers to make </a:t>
            </a:r>
            <a:r>
              <a:rPr lang="en-US" sz="1200" dirty="0" smtClean="0">
                <a:latin typeface="Arial Narrow"/>
                <a:cs typeface="Arial Narrow"/>
              </a:rPr>
              <a:t>their hedging </a:t>
            </a:r>
            <a:r>
              <a:rPr lang="en-US" sz="1200" dirty="0">
                <a:latin typeface="Arial Narrow"/>
                <a:cs typeface="Arial Narrow"/>
              </a:rPr>
              <a:t>decisions. The Professional </a:t>
            </a:r>
            <a:r>
              <a:rPr lang="en-US" sz="1200" dirty="0" err="1">
                <a:latin typeface="Arial Narrow"/>
                <a:cs typeface="Arial Narrow"/>
              </a:rPr>
              <a:t>Marketer</a:t>
            </a:r>
            <a:r>
              <a:rPr lang="en-US" sz="1200" baseline="30000" dirty="0" err="1">
                <a:latin typeface="Arial Narrow"/>
                <a:cs typeface="Arial Narrow"/>
              </a:rPr>
              <a:t>TM</a:t>
            </a:r>
            <a:r>
              <a:rPr lang="en-US" sz="1200" dirty="0">
                <a:latin typeface="Arial Narrow"/>
                <a:cs typeface="Arial Narrow"/>
              </a:rPr>
              <a:t> team relies on years of commodity and derivatives trading experience </a:t>
            </a:r>
            <a:r>
              <a:rPr lang="en-US" sz="1200" dirty="0" smtClean="0">
                <a:latin typeface="Arial Narrow"/>
                <a:cs typeface="Arial Narrow"/>
              </a:rPr>
              <a:t>to assimilate </a:t>
            </a:r>
            <a:r>
              <a:rPr lang="en-US" sz="1200" dirty="0">
                <a:latin typeface="Arial Narrow"/>
                <a:cs typeface="Arial Narrow"/>
              </a:rPr>
              <a:t>information on market conditions across the globe to patiently and unemotionally execute futures and </a:t>
            </a:r>
            <a:r>
              <a:rPr lang="en-US" sz="1200" dirty="0" smtClean="0">
                <a:latin typeface="Arial Narrow"/>
                <a:cs typeface="Arial Narrow"/>
              </a:rPr>
              <a:t>options strategies </a:t>
            </a:r>
            <a:r>
              <a:rPr lang="en-US" sz="1200" dirty="0">
                <a:latin typeface="Arial Narrow"/>
                <a:cs typeface="Arial Narrow"/>
              </a:rPr>
              <a:t>that optimize risk and </a:t>
            </a:r>
            <a:r>
              <a:rPr lang="en-US" sz="1200" dirty="0" smtClean="0">
                <a:latin typeface="Arial Narrow"/>
                <a:cs typeface="Arial Narrow"/>
              </a:rPr>
              <a:t>reward.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 smtClean="0">
                <a:latin typeface="Arial Narrow"/>
                <a:cs typeface="Arial Narrow"/>
              </a:rPr>
              <a:t>The </a:t>
            </a:r>
            <a:r>
              <a:rPr lang="en-US" sz="1200" dirty="0">
                <a:latin typeface="Arial Narrow"/>
                <a:cs typeface="Arial Narrow"/>
              </a:rPr>
              <a:t>PMM Suite is actively managed by a team of commodity risk management specialists. </a:t>
            </a:r>
            <a:r>
              <a:rPr lang="en-US" sz="1200" dirty="0" smtClean="0">
                <a:latin typeface="Arial Narrow"/>
                <a:cs typeface="Arial Narrow"/>
              </a:rPr>
              <a:t>Our team </a:t>
            </a:r>
            <a:r>
              <a:rPr lang="en-US" sz="1200" dirty="0">
                <a:latin typeface="Arial Narrow"/>
                <a:cs typeface="Arial Narrow"/>
              </a:rPr>
              <a:t>looks </a:t>
            </a:r>
            <a:r>
              <a:rPr lang="en-US" sz="1200" dirty="0" smtClean="0">
                <a:latin typeface="Arial Narrow"/>
                <a:cs typeface="Arial Narrow"/>
              </a:rPr>
              <a:t>at a </a:t>
            </a:r>
            <a:r>
              <a:rPr lang="en-US" sz="1200" dirty="0">
                <a:latin typeface="Arial Narrow"/>
                <a:cs typeface="Arial Narrow"/>
              </a:rPr>
              <a:t>variety of fundamental and quantitative supply and demand factors to manage hedging decisions. The Extended </a:t>
            </a:r>
            <a:r>
              <a:rPr lang="en-US" sz="1200" dirty="0" smtClean="0">
                <a:latin typeface="Arial Narrow"/>
                <a:cs typeface="Arial Narrow"/>
              </a:rPr>
              <a:t>version covers </a:t>
            </a:r>
            <a:r>
              <a:rPr lang="en-US" sz="1200" dirty="0">
                <a:latin typeface="Arial Narrow"/>
                <a:cs typeface="Arial Narrow"/>
              </a:rPr>
              <a:t>a longer time period.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1100" b="1" dirty="0">
                <a:latin typeface="Arial Narrow"/>
                <a:cs typeface="Arial Narrow"/>
              </a:rPr>
              <a:t>DATES ACTIVE: Managed - 10 months [January 1 - October 31] | Managed Extended - 14 months [</a:t>
            </a:r>
            <a:r>
              <a:rPr lang="en-US" sz="1100" b="1" dirty="0" err="1">
                <a:latin typeface="Arial Narrow"/>
                <a:cs typeface="Arial Narrow"/>
              </a:rPr>
              <a:t>Septemper</a:t>
            </a:r>
            <a:r>
              <a:rPr lang="en-US" sz="1100" b="1" dirty="0">
                <a:latin typeface="Arial Narrow"/>
                <a:cs typeface="Arial Narrow"/>
              </a:rPr>
              <a:t> 1 - October 31</a:t>
            </a:r>
            <a:r>
              <a:rPr lang="en-US" sz="1100" b="1" dirty="0" smtClean="0">
                <a:latin typeface="Arial Narrow"/>
                <a:cs typeface="Arial Narrow"/>
              </a:rPr>
              <a:t>]</a:t>
            </a:r>
            <a:br>
              <a:rPr lang="en-US" sz="1100" b="1" dirty="0" smtClean="0">
                <a:latin typeface="Arial Narrow"/>
                <a:cs typeface="Arial Narrow"/>
              </a:rPr>
            </a:br>
            <a:r>
              <a:rPr lang="en-US" sz="1100" b="1" dirty="0" smtClean="0">
                <a:latin typeface="Arial Narrow"/>
                <a:cs typeface="Arial Narrow"/>
              </a:rPr>
              <a:t>Standard </a:t>
            </a:r>
            <a:r>
              <a:rPr lang="en-US" sz="1100" b="1" dirty="0">
                <a:latin typeface="Arial Narrow"/>
                <a:cs typeface="Arial Narrow"/>
              </a:rPr>
              <a:t>Length Programs [Jan. 1 – Oct. 31] | Extended Length Programs [Sept. 1 of previous crop year – Oct. 31]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1100" i="1" dirty="0">
                <a:latin typeface="Arial Narrow"/>
                <a:cs typeface="Arial Narrow"/>
              </a:rPr>
              <a:t>*This is a new discretionary managed bushel program, so </a:t>
            </a:r>
            <a:r>
              <a:rPr lang="en-US" sz="1100" i="1" dirty="0" err="1">
                <a:latin typeface="Arial Narrow"/>
                <a:cs typeface="Arial Narrow"/>
              </a:rPr>
              <a:t>backtested</a:t>
            </a:r>
            <a:r>
              <a:rPr lang="en-US" sz="1100" i="1" dirty="0">
                <a:latin typeface="Arial Narrow"/>
                <a:cs typeface="Arial Narrow"/>
              </a:rPr>
              <a:t>/historical results are not available.</a:t>
            </a:r>
            <a:r>
              <a:rPr lang="en-US" sz="1100" i="1" dirty="0" smtClean="0">
                <a:latin typeface="Arial Narrow"/>
                <a:cs typeface="Arial Narrow"/>
              </a:rPr>
              <a:t>*</a:t>
            </a:r>
            <a:endParaRPr lang="en-US" sz="1100" i="1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556356"/>
            <a:ext cx="7772400" cy="1502045"/>
          </a:xfrm>
          <a:prstGeom prst="rect">
            <a:avLst/>
          </a:prstGeom>
          <a:solidFill>
            <a:srgbClr val="98C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4595" y="9249124"/>
            <a:ext cx="660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© 2016 </a:t>
            </a:r>
            <a:r>
              <a:rPr lang="en-US" sz="1000" smtClean="0">
                <a:latin typeface="Arial Narrow"/>
                <a:cs typeface="Arial Narrow"/>
              </a:rPr>
              <a:t>[insert firm’s name]. </a:t>
            </a:r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All Rights Reserved.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The risk of loss in entering into HTA contracts or trading commodity futures contracts can be substantial.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Arial Narrow"/>
                <a:cs typeface="Arial Narrow"/>
              </a:rPr>
              <a:t>You should, therefore, carefully consider whether such contracts are suitable for you in light of your circumstances and financial resources.</a:t>
            </a:r>
          </a:p>
          <a:p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0" y="8428635"/>
            <a:ext cx="7772400" cy="670678"/>
          </a:xfrm>
          <a:prstGeom prst="rect">
            <a:avLst/>
          </a:prstGeom>
          <a:solidFill>
            <a:srgbClr val="98C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CONTACT </a:t>
            </a:r>
            <a:r>
              <a:rPr lang="en-US" b="1" dirty="0" smtClean="0">
                <a:latin typeface="Arial Narrow"/>
                <a:cs typeface="Arial Narrow"/>
              </a:rPr>
              <a:t>[INSERT FIRM’S NAME ]FOR </a:t>
            </a:r>
            <a:r>
              <a:rPr lang="en-US" b="1" dirty="0" smtClean="0">
                <a:latin typeface="Arial Narrow"/>
                <a:cs typeface="Arial Narrow"/>
              </a:rPr>
              <a:t>MORE INFO:  </a:t>
            </a:r>
            <a:r>
              <a:rPr lang="en-US" sz="1400" dirty="0" smtClean="0">
                <a:latin typeface="Arial Narrow"/>
                <a:cs typeface="Arial Narrow"/>
              </a:rPr>
              <a:t>phone number </a:t>
            </a:r>
            <a:r>
              <a:rPr lang="en-US" sz="1400" dirty="0" smtClean="0">
                <a:latin typeface="Arial Narrow"/>
                <a:cs typeface="Arial Narrow"/>
              </a:rPr>
              <a:t>|  </a:t>
            </a:r>
            <a:r>
              <a:rPr lang="en-US" sz="1400" dirty="0" smtClean="0">
                <a:latin typeface="Arial Narrow"/>
                <a:cs typeface="Arial Narrow"/>
              </a:rPr>
              <a:t>email address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4595" y="9068516"/>
            <a:ext cx="718321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 rot="5400000">
            <a:off x="1225033" y="-1225033"/>
            <a:ext cx="2062278" cy="4512344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2" y="378738"/>
            <a:ext cx="837519" cy="8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Root3 Growth Marketing</dc:creator>
  <cp:lastModifiedBy>Root3 Marketing2</cp:lastModifiedBy>
  <cp:revision>13</cp:revision>
  <dcterms:created xsi:type="dcterms:W3CDTF">2016-10-17T18:59:47Z</dcterms:created>
  <dcterms:modified xsi:type="dcterms:W3CDTF">2016-11-02T18:16:27Z</dcterms:modified>
</cp:coreProperties>
</file>